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9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B1E5-6D0A-4731-A250-23C67BF5DF1A}" type="datetimeFigureOut">
              <a:rPr lang="en-US" smtClean="0"/>
              <a:pPr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F4A5-206C-4ED1-86ED-271FE7845D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ic-clipartMUS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057400"/>
            <a:ext cx="4191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590800"/>
          </a:xfrm>
        </p:spPr>
        <p:txBody>
          <a:bodyPr>
            <a:noAutofit/>
          </a:bodyPr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Musical Terms </a:t>
            </a:r>
            <a:b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Level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Bar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Lines</a:t>
            </a:r>
          </a:p>
        </p:txBody>
      </p:sp>
      <p:pic>
        <p:nvPicPr>
          <p:cNvPr id="4" name="Content Placeholder 3" descr="bar lin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237845"/>
            <a:ext cx="8839200" cy="2375143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Bar</a:t>
            </a:r>
            <a:r>
              <a:rPr lang="en-US" dirty="0" smtClean="0"/>
              <a:t> </a:t>
            </a:r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Lines that divide the music staff into measures</a:t>
            </a:r>
          </a:p>
        </p:txBody>
      </p:sp>
      <p:pic>
        <p:nvPicPr>
          <p:cNvPr id="4" name="Picture 3" descr="staffand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505200"/>
            <a:ext cx="7228276" cy="25679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Beat</a:t>
            </a:r>
          </a:p>
        </p:txBody>
      </p:sp>
      <p:pic>
        <p:nvPicPr>
          <p:cNvPr id="4" name="Content Placeholder 3" descr="heartbeat-mus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828800"/>
            <a:ext cx="7467600" cy="3733800"/>
          </a:xfrm>
          <a:ln w="76200">
            <a:solidFill>
              <a:srgbClr val="FF000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 steady pulse</a:t>
            </a:r>
          </a:p>
        </p:txBody>
      </p:sp>
      <p:pic>
        <p:nvPicPr>
          <p:cNvPr id="5" name="Picture 4" descr="pul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971800"/>
            <a:ext cx="6858000" cy="35814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Rhythm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counting_rhythm_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281554"/>
            <a:ext cx="4410075" cy="52716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Rhythm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Patterns of </a:t>
            </a:r>
            <a:r>
              <a:rPr lang="en-US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sounds and silences </a:t>
            </a:r>
            <a:r>
              <a:rPr lang="en-US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in </a:t>
            </a:r>
            <a:r>
              <a:rPr lang="en-US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 beat</a:t>
            </a:r>
          </a:p>
        </p:txBody>
      </p:sp>
      <p:pic>
        <p:nvPicPr>
          <p:cNvPr id="4" name="Picture 3" descr="Elements16_rhyth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7772400" cy="48967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Double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Bar</a:t>
            </a:r>
          </a:p>
        </p:txBody>
      </p:sp>
      <p:pic>
        <p:nvPicPr>
          <p:cNvPr id="4" name="Content Placeholder 3" descr="doublebar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3650" y="2175551"/>
            <a:ext cx="4324350" cy="30822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Double 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Solid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double </a:t>
            </a: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lines indicating the end of a piece of music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asur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29800"/>
            <a:ext cx="8671932" cy="279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Repeat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Signs</a:t>
            </a:r>
          </a:p>
        </p:txBody>
      </p:sp>
      <p:pic>
        <p:nvPicPr>
          <p:cNvPr id="6" name="Content Placeholder 5" descr="repeat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4416"/>
            <a:ext cx="8229600" cy="2317531"/>
          </a:xfr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Repeat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Indicates to play a musical section again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                    without                                 stopping</a:t>
            </a:r>
            <a:endParaRPr lang="en-US" sz="54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4" name="Picture 3" descr="GL_repeat-bar-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365624"/>
            <a:ext cx="4191000" cy="4191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Content Placeholder 3" descr="repeat-bar-lin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4876800"/>
            <a:ext cx="2667000" cy="1057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Embouchure</a:t>
            </a:r>
          </a:p>
        </p:txBody>
      </p:sp>
      <p:pic>
        <p:nvPicPr>
          <p:cNvPr id="4" name="Content Placeholder 3" descr="flute embouch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161" y="3124200"/>
            <a:ext cx="5685439" cy="3205956"/>
          </a:xfrm>
        </p:spPr>
      </p:pic>
      <p:pic>
        <p:nvPicPr>
          <p:cNvPr id="5" name="Picture 4" descr="Trumpet-Embouchure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4932"/>
            <a:ext cx="4648200" cy="292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Clef signs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Content Placeholder 5" descr="c cle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-457200"/>
            <a:ext cx="2571750" cy="3810000"/>
          </a:xfrm>
        </p:spPr>
      </p:pic>
      <p:pic>
        <p:nvPicPr>
          <p:cNvPr id="7" name="Picture 6" descr="g cl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-457200"/>
            <a:ext cx="2571750" cy="3810000"/>
          </a:xfrm>
          <a:prstGeom prst="rect">
            <a:avLst/>
          </a:prstGeom>
        </p:spPr>
      </p:pic>
      <p:pic>
        <p:nvPicPr>
          <p:cNvPr id="8" name="Picture 7" descr="f cl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971800"/>
            <a:ext cx="2571750" cy="3810000"/>
          </a:xfrm>
          <a:prstGeom prst="rect">
            <a:avLst/>
          </a:prstGeom>
        </p:spPr>
      </p:pic>
      <p:pic>
        <p:nvPicPr>
          <p:cNvPr id="9" name="Picture 8" descr="percussion cl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5221" y="3657600"/>
            <a:ext cx="2540579" cy="25405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Clef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 symbol at the beginning of the staff defining the pitch of the notes found in that particular staff.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Treble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810000"/>
          </a:xfrm>
        </p:spPr>
        <p:txBody>
          <a:bodyPr/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Also called the G-Clef</a:t>
            </a:r>
          </a:p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Indicates the position of the pitches on the staff where the second line is “G”</a:t>
            </a:r>
          </a:p>
        </p:txBody>
      </p:sp>
      <p:pic>
        <p:nvPicPr>
          <p:cNvPr id="4" name="Picture 3" descr="Treble_Cl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4600575"/>
            <a:ext cx="275272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Bass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Also known as the F-Clef</a:t>
            </a:r>
          </a:p>
          <a:p>
            <a:pPr algn="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Indicates the pitches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           on </a:t>
            </a: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the staff where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              the </a:t>
            </a: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fourth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line is </a:t>
            </a: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“F”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ass cl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24193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Time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Signature</a:t>
            </a:r>
          </a:p>
        </p:txBody>
      </p:sp>
      <p:pic>
        <p:nvPicPr>
          <p:cNvPr id="4" name="Content Placeholder 3" descr="TimeSignatures-main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91506"/>
            <a:ext cx="5715000" cy="3943350"/>
          </a:xfrm>
          <a:ln w="762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-sig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377825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Time Signature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Indicates how many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          beats </a:t>
            </a: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per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measure</a:t>
            </a:r>
          </a:p>
          <a:p>
            <a:pPr algn="r">
              <a:buNone/>
            </a:pPr>
            <a:endParaRPr lang="en-US" sz="54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  <a:p>
            <a:pPr algn="r">
              <a:buNone/>
            </a:pP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Indicates </a:t>
            </a: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what type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                 of </a:t>
            </a: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note gets one beat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38400" y="2438400"/>
            <a:ext cx="1295400" cy="685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209800" y="4038600"/>
            <a:ext cx="1219200" cy="838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Sharp</a:t>
            </a:r>
          </a:p>
        </p:txBody>
      </p:sp>
      <p:pic>
        <p:nvPicPr>
          <p:cNvPr id="4" name="Content Placeholder 3" descr="220px-C-sharp-major_a-sharp-minor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4191000" cy="4191000"/>
          </a:xfrm>
          <a:prstGeom prst="roundRect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note-f-shar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752600"/>
            <a:ext cx="4038600" cy="4038600"/>
          </a:xfrm>
          <a:prstGeom prst="roundRect">
            <a:avLst/>
          </a:prstGeom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rp sig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1762125" cy="1762125"/>
          </a:xfrm>
          <a:prstGeom prst="rect">
            <a:avLst/>
          </a:prstGeom>
        </p:spPr>
      </p:pic>
      <p:pic>
        <p:nvPicPr>
          <p:cNvPr id="6" name="Picture 5" descr="sharp sig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304800"/>
            <a:ext cx="1762125" cy="176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Sharp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Raises a pitch ½ step</a:t>
            </a:r>
          </a:p>
        </p:txBody>
      </p:sp>
      <p:pic>
        <p:nvPicPr>
          <p:cNvPr id="4" name="Picture 3" descr="c-sharp-scale-keyboa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667000"/>
            <a:ext cx="6400800" cy="39471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48200" y="1752600"/>
            <a:ext cx="4191000" cy="44196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752600"/>
            <a:ext cx="4267200" cy="4495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Flat</a:t>
            </a:r>
          </a:p>
        </p:txBody>
      </p:sp>
      <p:pic>
        <p:nvPicPr>
          <p:cNvPr id="4" name="Content Placeholder 3" descr="220px-C-flat-major_a-flat-minor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3505200" cy="3505200"/>
          </a:xfrm>
        </p:spPr>
      </p:pic>
      <p:pic>
        <p:nvPicPr>
          <p:cNvPr id="5" name="Picture 4" descr="B-fl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362200"/>
            <a:ext cx="3985133" cy="30812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at sig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5150" y="381000"/>
            <a:ext cx="2305050" cy="2305050"/>
          </a:xfrm>
          <a:prstGeom prst="rect">
            <a:avLst/>
          </a:prstGeom>
        </p:spPr>
      </p:pic>
      <p:pic>
        <p:nvPicPr>
          <p:cNvPr id="4" name="Picture 3" descr="flat sig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381000"/>
            <a:ext cx="2305050" cy="2305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Flat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Lowers a pitch ½ step </a:t>
            </a:r>
          </a:p>
        </p:txBody>
      </p:sp>
      <p:pic>
        <p:nvPicPr>
          <p:cNvPr id="6" name="Picture 5" descr="E fl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884702"/>
            <a:ext cx="6629400" cy="32684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000" b="1" u="sng" dirty="0" smtClean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Embouchure</a:t>
            </a:r>
            <a:endParaRPr lang="en-US" sz="6000" b="1" u="sng" dirty="0">
              <a:ln>
                <a:solidFill>
                  <a:schemeClr val="tx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The mouth’s position on the instrument</a:t>
            </a:r>
            <a:endParaRPr lang="en-US" sz="54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4" name="Picture 3" descr="clarinet-embouchure-puffy-chee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908300"/>
            <a:ext cx="50546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Natural</a:t>
            </a:r>
          </a:p>
        </p:txBody>
      </p:sp>
      <p:pic>
        <p:nvPicPr>
          <p:cNvPr id="4" name="Content Placeholder 3" descr="natural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81200"/>
            <a:ext cx="3657600" cy="3657600"/>
          </a:xfrm>
          <a:prstGeom prst="roundRect">
            <a:avLst/>
          </a:prstGeom>
          <a:ln w="76200">
            <a:solidFill>
              <a:srgbClr val="FCD90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Natural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Cancels a flat or a sharp and stays in effect for an entire measure</a:t>
            </a:r>
          </a:p>
        </p:txBody>
      </p:sp>
      <p:pic>
        <p:nvPicPr>
          <p:cNvPr id="4" name="Picture 3" descr="natural sign cl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109963"/>
            <a:ext cx="5150354" cy="251943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Breath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Mark</a:t>
            </a:r>
          </a:p>
        </p:txBody>
      </p:sp>
      <p:pic>
        <p:nvPicPr>
          <p:cNvPr id="4" name="Content Placeholder 3" descr="220px-Music-breath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5050" y="2923829"/>
            <a:ext cx="4324350" cy="2791171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eath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789406"/>
            <a:ext cx="7620000" cy="306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Breath</a:t>
            </a:r>
            <a:r>
              <a:rPr lang="en-US" dirty="0" smtClean="0"/>
              <a:t> </a:t>
            </a:r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An indication to take a full breath after you play or sing a full-length note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Fermata</a:t>
            </a:r>
          </a:p>
        </p:txBody>
      </p:sp>
      <p:pic>
        <p:nvPicPr>
          <p:cNvPr id="4" name="Content Placeholder 3" descr="Fermata_by_louisem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3888556" cy="50292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Fermata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Sign indicating to hold a note longer than normal.</a:t>
            </a:r>
          </a:p>
        </p:txBody>
      </p:sp>
      <p:pic>
        <p:nvPicPr>
          <p:cNvPr id="5" name="Picture 4" descr="img-t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6576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</a:t>
            </a:r>
            <a:r>
              <a:rPr lang="en-US" dirty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Signature</a:t>
            </a:r>
          </a:p>
        </p:txBody>
      </p:sp>
      <p:pic>
        <p:nvPicPr>
          <p:cNvPr id="4" name="Content Placeholder 3" descr="400px-Circle_of_fifths_deluxe_4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257800" cy="5257800"/>
          </a:xfrm>
          <a:ln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Key</a:t>
            </a:r>
            <a:r>
              <a:rPr lang="en-US" dirty="0" smtClean="0"/>
              <a:t> </a:t>
            </a:r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Signature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The flats and sharps at the beginning of each staff line indicating the key of music the piece is to be played.</a:t>
            </a:r>
          </a:p>
        </p:txBody>
      </p:sp>
      <p:pic>
        <p:nvPicPr>
          <p:cNvPr id="4" name="Picture 3" descr="key sign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471416"/>
            <a:ext cx="4495800" cy="215798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sic-clipartMUS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4191000" cy="4191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Musical Terms </a:t>
            </a:r>
            <a:b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Level 1 -</a:t>
            </a:r>
            <a:r>
              <a:rPr kumimoji="0" lang="en-US" sz="4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Completed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525869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are now ready to move on to Musical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Terms 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Level 2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Music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Staff</a:t>
            </a:r>
          </a:p>
        </p:txBody>
      </p:sp>
      <p:pic>
        <p:nvPicPr>
          <p:cNvPr id="4" name="Content Placeholder 3" descr="GrandSta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1" y="1348582"/>
            <a:ext cx="7086600" cy="531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Music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The 5 lines and four spaces where notes and rests are written.</a:t>
            </a:r>
          </a:p>
        </p:txBody>
      </p:sp>
      <p:pic>
        <p:nvPicPr>
          <p:cNvPr id="4" name="Picture 3" descr="music-sta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5403850" cy="373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dger li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5777696" cy="380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Ledger</a:t>
            </a:r>
            <a:r>
              <a:rPr lang="en-US" dirty="0" smtClean="0"/>
              <a:t>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Lines</a:t>
            </a:r>
          </a:p>
        </p:txBody>
      </p:sp>
      <p:pic>
        <p:nvPicPr>
          <p:cNvPr id="4" name="Content Placeholder 3" descr="ledger-lin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600200"/>
            <a:ext cx="2819400" cy="1924050"/>
          </a:xfr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086600" y="34290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Ledger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Additional Lines that extend above or below the normal 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5-line </a:t>
            </a: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staff</a:t>
            </a:r>
          </a:p>
        </p:txBody>
      </p:sp>
      <p:pic>
        <p:nvPicPr>
          <p:cNvPr id="4" name="Picture 3" descr="leedger 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86200"/>
            <a:ext cx="7696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-lines-measu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7763035" cy="35814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Measures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4724400"/>
            <a:ext cx="33528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>
                <a:ln>
                  <a:solidFill>
                    <a:schemeClr val="tx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 measure is the space in which musical notes are </a:t>
            </a:r>
            <a:r>
              <a:rPr lang="en-US" sz="5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written:</a:t>
            </a:r>
            <a:endParaRPr lang="en-US" sz="54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Demi Cond" pitchFamily="34" charset="0"/>
            </a:endParaRPr>
          </a:p>
          <a:p>
            <a:pPr algn="r">
              <a:buNone/>
            </a:pPr>
            <a:r>
              <a:rPr lang="en-US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a</a:t>
            </a:r>
            <a:r>
              <a:rPr lang="en-US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 measurement of time that  </a:t>
            </a:r>
            <a:r>
              <a:rPr lang="en-US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        contains  a </a:t>
            </a:r>
            <a:r>
              <a:rPr lang="en-US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specific number </a:t>
            </a:r>
            <a:r>
              <a:rPr lang="en-US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                    of </a:t>
            </a:r>
            <a:r>
              <a:rPr lang="en-US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pulses defined by a</a:t>
            </a:r>
            <a:r>
              <a:rPr lang="en-US" sz="4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                             time </a:t>
            </a:r>
            <a:r>
              <a:rPr lang="en-US" sz="40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 Cond" pitchFamily="34" charset="0"/>
              </a:rPr>
              <a:t>signature</a:t>
            </a:r>
          </a:p>
        </p:txBody>
      </p:sp>
      <p:pic>
        <p:nvPicPr>
          <p:cNvPr id="4" name="Content Placeholder 3" descr="GL_measures-mus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267200"/>
            <a:ext cx="2927306" cy="1719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285</Words>
  <Application>Microsoft Office PowerPoint</Application>
  <PresentationFormat>On-screen Show (4:3)</PresentationFormat>
  <Paragraphs>63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Musical Terms  Level 1</vt:lpstr>
      <vt:lpstr>Embouchure</vt:lpstr>
      <vt:lpstr>Embouchure</vt:lpstr>
      <vt:lpstr>Music Staff</vt:lpstr>
      <vt:lpstr>Music Staff</vt:lpstr>
      <vt:lpstr>Ledger Lines</vt:lpstr>
      <vt:lpstr>Ledger Lines</vt:lpstr>
      <vt:lpstr>Measures</vt:lpstr>
      <vt:lpstr>Measures</vt:lpstr>
      <vt:lpstr>Bar Lines</vt:lpstr>
      <vt:lpstr>Bar Lines</vt:lpstr>
      <vt:lpstr>Beat</vt:lpstr>
      <vt:lpstr>Beat</vt:lpstr>
      <vt:lpstr>Rhythm</vt:lpstr>
      <vt:lpstr>Rhythm</vt:lpstr>
      <vt:lpstr>Double Bar</vt:lpstr>
      <vt:lpstr>Double Bar</vt:lpstr>
      <vt:lpstr>Repeat Signs</vt:lpstr>
      <vt:lpstr>Repeat Signs</vt:lpstr>
      <vt:lpstr>Clef signs</vt:lpstr>
      <vt:lpstr>Clef</vt:lpstr>
      <vt:lpstr>Treble Clef</vt:lpstr>
      <vt:lpstr>Bass Clef</vt:lpstr>
      <vt:lpstr>Time Signature</vt:lpstr>
      <vt:lpstr>Time Signature</vt:lpstr>
      <vt:lpstr>Sharp</vt:lpstr>
      <vt:lpstr>Sharp</vt:lpstr>
      <vt:lpstr>Flat</vt:lpstr>
      <vt:lpstr>Flat</vt:lpstr>
      <vt:lpstr>Natural</vt:lpstr>
      <vt:lpstr>Natural</vt:lpstr>
      <vt:lpstr>Breath Mark</vt:lpstr>
      <vt:lpstr>Breath Mark</vt:lpstr>
      <vt:lpstr>Fermata</vt:lpstr>
      <vt:lpstr>Fermata</vt:lpstr>
      <vt:lpstr>Key Signature</vt:lpstr>
      <vt:lpstr>Key Signature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Terms  Level 1</dc:title>
  <dc:creator>Administratr</dc:creator>
  <cp:lastModifiedBy>Administratr</cp:lastModifiedBy>
  <cp:revision>65</cp:revision>
  <dcterms:created xsi:type="dcterms:W3CDTF">2014-01-05T18:04:28Z</dcterms:created>
  <dcterms:modified xsi:type="dcterms:W3CDTF">2014-01-06T18:17:49Z</dcterms:modified>
</cp:coreProperties>
</file>