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  <p:sldId id="28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0" r:id="rId28"/>
    <p:sldId id="281" r:id="rId29"/>
    <p:sldId id="278" r:id="rId30"/>
    <p:sldId id="279" r:id="rId31"/>
    <p:sldId id="282" r:id="rId32"/>
    <p:sldId id="283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832"/>
    <a:srgbClr val="329880"/>
    <a:srgbClr val="C3078D"/>
    <a:srgbClr val="FFFFCC"/>
    <a:srgbClr val="0000FF"/>
    <a:srgbClr val="3399FF"/>
    <a:srgbClr val="99CC00"/>
    <a:srgbClr val="66FF99"/>
    <a:srgbClr val="FDE84D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8DFE-363E-4CFE-85F3-06AA1F501CD2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3828-CA6F-4B2D-8E45-33BCC4A082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Musical Terms </a:t>
            </a:r>
            <a:br>
              <a:rPr lang="en-US" sz="6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6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Level 2</a:t>
            </a:r>
            <a:endParaRPr lang="en-US" sz="66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 descr="music-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09800"/>
            <a:ext cx="42164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Allegro</a:t>
            </a:r>
          </a:p>
        </p:txBody>
      </p:sp>
      <p:pic>
        <p:nvPicPr>
          <p:cNvPr id="4" name="Content Placeholder 3" descr="tempo_instructions_beats_per_min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447800"/>
            <a:ext cx="4561525" cy="5095875"/>
          </a:xfrm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304800" y="2133600"/>
            <a:ext cx="3429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 Cond" pitchFamily="34" charset="0"/>
              </a:rPr>
              <a:t>FAST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Demi Cond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0" y="2819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Moderato</a:t>
            </a:r>
          </a:p>
        </p:txBody>
      </p:sp>
      <p:pic>
        <p:nvPicPr>
          <p:cNvPr id="4" name="Content Placeholder 3" descr="moderato ma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8686800" cy="2096119"/>
          </a:xfrm>
          <a:prstGeom prst="roundRect">
            <a:avLst/>
          </a:prstGeom>
          <a:ln w="76200">
            <a:solidFill>
              <a:srgbClr val="FFCC66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Moderato</a:t>
            </a:r>
          </a:p>
        </p:txBody>
      </p:sp>
      <p:pic>
        <p:nvPicPr>
          <p:cNvPr id="4" name="Content Placeholder 3" descr="moderat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4775" y="1947319"/>
            <a:ext cx="4924425" cy="3767681"/>
          </a:xfrm>
          <a:ln w="57150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5" name="Rectangle 4"/>
          <p:cNvSpPr/>
          <p:nvPr/>
        </p:nvSpPr>
        <p:spPr>
          <a:xfrm>
            <a:off x="0" y="3200400"/>
            <a:ext cx="3429000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 Cond" pitchFamily="34" charset="0"/>
              </a:rPr>
              <a:t>Medium</a:t>
            </a:r>
          </a:p>
          <a:p>
            <a:pPr algn="ctr">
              <a:buNone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 Cond" pitchFamily="34" charset="0"/>
              </a:rPr>
              <a:t>speed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Demi Con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381000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Andante</a:t>
            </a:r>
          </a:p>
        </p:txBody>
      </p:sp>
      <p:pic>
        <p:nvPicPr>
          <p:cNvPr id="6" name="Content Placeholder 5" descr="andante go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31308"/>
            <a:ext cx="7510186" cy="3755092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Andante</a:t>
            </a:r>
          </a:p>
        </p:txBody>
      </p:sp>
      <p:pic>
        <p:nvPicPr>
          <p:cNvPr id="4" name="Content Placeholder 3" descr="walk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166019"/>
            <a:ext cx="5463381" cy="5463381"/>
          </a:xfr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52800" y="2743200"/>
            <a:ext cx="34290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solidFill>
                  <a:srgbClr val="33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 Cond" pitchFamily="34" charset="0"/>
              </a:rPr>
              <a:t>Walking tempo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rgbClr val="3399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Round</a:t>
            </a:r>
          </a:p>
        </p:txBody>
      </p:sp>
      <p:pic>
        <p:nvPicPr>
          <p:cNvPr id="4" name="Content Placeholder 3" descr="Row Row Row Your Bo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1369"/>
            <a:ext cx="8229600" cy="3263625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Round (Canon)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i_love_to_sing_round_stickers-ra1a7e2d9337f4857b55cdb7d46e07425_v9waf_8byvr_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1117441"/>
            <a:ext cx="5029200" cy="4978559"/>
          </a:xfrm>
        </p:spPr>
      </p:pic>
      <p:sp>
        <p:nvSpPr>
          <p:cNvPr id="5" name="Rectangle 4"/>
          <p:cNvSpPr/>
          <p:nvPr/>
        </p:nvSpPr>
        <p:spPr>
          <a:xfrm>
            <a:off x="3810000" y="1600200"/>
            <a:ext cx="48708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Franklin Gothic Demi Cond" pitchFamily="34" charset="0"/>
              </a:rPr>
              <a:t>A canon where the melody is sung in two or more voices. </a:t>
            </a:r>
            <a:endParaRPr lang="en-US" sz="2800" dirty="0" smtClean="0">
              <a:latin typeface="Franklin Gothic Demi Cond" pitchFamily="34" charset="0"/>
            </a:endParaRPr>
          </a:p>
          <a:p>
            <a:pPr algn="r"/>
            <a:endParaRPr lang="en-US" sz="2800" dirty="0">
              <a:latin typeface="Franklin Gothic Demi Cond" pitchFamily="34" charset="0"/>
            </a:endParaRPr>
          </a:p>
          <a:p>
            <a:pPr algn="r"/>
            <a:r>
              <a:rPr lang="en-US" sz="2800" dirty="0" smtClean="0">
                <a:latin typeface="Franklin Gothic Demi Cond" pitchFamily="34" charset="0"/>
              </a:rPr>
              <a:t>After </a:t>
            </a:r>
            <a:r>
              <a:rPr lang="en-US" sz="2800" dirty="0">
                <a:latin typeface="Franklin Gothic Demi Cond" pitchFamily="34" charset="0"/>
              </a:rPr>
              <a:t>the first voice begins, the next voice starts </a:t>
            </a:r>
            <a:r>
              <a:rPr lang="en-US" sz="2800" dirty="0" smtClean="0">
                <a:latin typeface="Franklin Gothic Demi Cond" pitchFamily="34" charset="0"/>
              </a:rPr>
              <a:t>the same tune after </a:t>
            </a:r>
            <a:r>
              <a:rPr lang="en-US" sz="2800" dirty="0">
                <a:latin typeface="Franklin Gothic Demi Cond" pitchFamily="34" charset="0"/>
              </a:rPr>
              <a:t>a couple of </a:t>
            </a:r>
            <a:r>
              <a:rPr lang="en-US" sz="2800" dirty="0" smtClean="0">
                <a:latin typeface="Franklin Gothic Demi Cond" pitchFamily="34" charset="0"/>
              </a:rPr>
              <a:t>measures. </a:t>
            </a:r>
          </a:p>
          <a:p>
            <a:pPr algn="r"/>
            <a:endParaRPr lang="en-US" sz="2800" dirty="0">
              <a:latin typeface="Franklin Gothic Demi Cond" pitchFamily="34" charset="0"/>
            </a:endParaRPr>
          </a:p>
          <a:p>
            <a:pPr algn="r"/>
            <a:r>
              <a:rPr lang="en-US" sz="2800" dirty="0" smtClean="0">
                <a:latin typeface="Franklin Gothic Demi Cond" pitchFamily="34" charset="0"/>
              </a:rPr>
              <a:t>All </a:t>
            </a:r>
            <a:r>
              <a:rPr lang="en-US" sz="2800" dirty="0">
                <a:latin typeface="Franklin Gothic Demi Cond" pitchFamily="34" charset="0"/>
              </a:rPr>
              <a:t>parts repeat continuously.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Measure Number</a:t>
            </a:r>
          </a:p>
        </p:txBody>
      </p:sp>
      <p:pic>
        <p:nvPicPr>
          <p:cNvPr id="4" name="Content Placeholder 3" descr="measure numb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2297" y="1867764"/>
            <a:ext cx="4795703" cy="3085236"/>
          </a:xfrm>
          <a:ln w="7620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Measure</a:t>
            </a:r>
            <a:r>
              <a:rPr lang="en-US" dirty="0" smtClean="0"/>
              <a:t>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Number</a:t>
            </a:r>
          </a:p>
        </p:txBody>
      </p:sp>
      <p:pic>
        <p:nvPicPr>
          <p:cNvPr id="4" name="Content Placeholder 3" descr="score-Layout-Oncourse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36445"/>
            <a:ext cx="7010400" cy="572155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Tie</a:t>
            </a:r>
          </a:p>
        </p:txBody>
      </p:sp>
      <p:pic>
        <p:nvPicPr>
          <p:cNvPr id="4" name="Content Placeholder 3" descr="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Picture 4" descr="Music-t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04800"/>
            <a:ext cx="1346490" cy="1346490"/>
          </a:xfrm>
          <a:prstGeom prst="rect">
            <a:avLst/>
          </a:prstGeom>
        </p:spPr>
      </p:pic>
      <p:pic>
        <p:nvPicPr>
          <p:cNvPr id="6" name="Picture 5" descr="Music-t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1710" y="304800"/>
            <a:ext cx="1346490" cy="1346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Review </a:t>
            </a:r>
            <a:r>
              <a:rPr lang="en-US" sz="6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from </a:t>
            </a:r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Level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6096000" cy="4525963"/>
          </a:xfrm>
        </p:spPr>
        <p:txBody>
          <a:bodyPr numCol="2">
            <a:no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Embouchure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Music Staff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Ledger Lines	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Measures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Bar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Lines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Beat	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Rhythm	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Double Bar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Repeat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Sign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	</a:t>
            </a:r>
          </a:p>
          <a:p>
            <a:pPr>
              <a:buNone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	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Treble Clef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Bass Clef	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Time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Signature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Sharp	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Flat	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Natural	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Breath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Mark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Fermata		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Key Signature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Tie v. Slur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Tie-and-Sl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415698"/>
            <a:ext cx="5025966" cy="2613502"/>
          </a:xfrm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8153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2400" dirty="0" smtClean="0">
                <a:ln w="11430">
                  <a:noFill/>
                </a:ln>
                <a:solidFill>
                  <a:srgbClr val="FF0000"/>
                </a:solidFill>
                <a:latin typeface="Franklin Gothic Demi Cond" pitchFamily="34" charset="0"/>
              </a:rPr>
              <a:t>A TIE is a curved line connecting notes of the same pitch.</a:t>
            </a:r>
          </a:p>
          <a:p>
            <a:pPr algn="ctr">
              <a:buNone/>
            </a:pPr>
            <a:r>
              <a:rPr lang="en-US" sz="2400" dirty="0" smtClean="0">
                <a:ln w="11430">
                  <a:noFill/>
                </a:ln>
                <a:solidFill>
                  <a:srgbClr val="FF0000"/>
                </a:solidFill>
                <a:latin typeface="Franklin Gothic Demi Cond" pitchFamily="34" charset="0"/>
              </a:rPr>
              <a:t>Play or sing one note for the combined counts of the tied notes.</a:t>
            </a:r>
            <a:endParaRPr lang="en-US" sz="2400" dirty="0">
              <a:ln w="11430">
                <a:noFill/>
              </a:ln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257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>
                <a:ln w="11430"/>
                <a:solidFill>
                  <a:srgbClr val="0000FF"/>
                </a:solidFill>
                <a:latin typeface="Franklin Gothic Demi Cond" pitchFamily="34" charset="0"/>
              </a:rPr>
              <a:t>A SLUR is a curved line connecting notes of differing  pitch.</a:t>
            </a:r>
          </a:p>
          <a:p>
            <a:pPr algn="ctr">
              <a:buNone/>
            </a:pPr>
            <a:r>
              <a:rPr lang="en-US" sz="2400" dirty="0" smtClean="0">
                <a:ln w="11430"/>
                <a:solidFill>
                  <a:srgbClr val="0000FF"/>
                </a:solidFill>
                <a:latin typeface="Franklin Gothic Demi Cond" pitchFamily="34" charset="0"/>
              </a:rPr>
              <a:t>Play or sing notes in a connected style.</a:t>
            </a:r>
            <a:endParaRPr lang="en-US" sz="2400" dirty="0">
              <a:ln w="11430"/>
              <a:solidFill>
                <a:srgbClr val="0000FF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Accent</a:t>
            </a:r>
          </a:p>
        </p:txBody>
      </p:sp>
      <p:pic>
        <p:nvPicPr>
          <p:cNvPr id="4" name="Content Placeholder 3" descr="music-notation-acc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8190" y="3164769"/>
            <a:ext cx="1447619" cy="1396825"/>
          </a:xfrm>
        </p:spPr>
      </p:pic>
      <p:pic>
        <p:nvPicPr>
          <p:cNvPr id="5" name="Picture 4" descr="march-militaire-accent-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19275"/>
            <a:ext cx="7857671" cy="2905125"/>
          </a:xfrm>
          <a:prstGeom prst="rect">
            <a:avLst/>
          </a:prstGeom>
        </p:spPr>
      </p:pic>
      <p:pic>
        <p:nvPicPr>
          <p:cNvPr id="6" name="Picture 5" descr="music-notation-acc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876800"/>
            <a:ext cx="1447619" cy="1396825"/>
          </a:xfrm>
          <a:prstGeom prst="rect">
            <a:avLst/>
          </a:prstGeom>
          <a:ln w="228600" cap="sq" cmpd="thickThin">
            <a:solidFill>
              <a:srgbClr val="FF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Accent</a:t>
            </a:r>
          </a:p>
        </p:txBody>
      </p:sp>
      <p:pic>
        <p:nvPicPr>
          <p:cNvPr id="4" name="Content Placeholder 3" descr="music-accent-mark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895600"/>
            <a:ext cx="8703187" cy="3581400"/>
          </a:xfrm>
        </p:spPr>
      </p:pic>
      <p:sp>
        <p:nvSpPr>
          <p:cNvPr id="5" name="Rectangle 4"/>
          <p:cNvSpPr/>
          <p:nvPr/>
        </p:nvSpPr>
        <p:spPr>
          <a:xfrm>
            <a:off x="2214525" y="1524000"/>
            <a:ext cx="4872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1430"/>
                <a:solidFill>
                  <a:srgbClr val="99CC00"/>
                </a:solidFill>
                <a:latin typeface="Franklin Gothic Demi Cond" pitchFamily="34" charset="0"/>
              </a:rPr>
              <a:t>Emphasize the note</a:t>
            </a:r>
            <a:endParaRPr lang="en-US" sz="4800" dirty="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1600200"/>
            <a:ext cx="8534400" cy="403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1st and 2nd Endings</a:t>
            </a:r>
          </a:p>
        </p:txBody>
      </p:sp>
      <p:pic>
        <p:nvPicPr>
          <p:cNvPr id="4" name="Content Placeholder 3" descr="seconden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517359"/>
            <a:ext cx="7010400" cy="223736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1st and 2nd Endings</a:t>
            </a:r>
          </a:p>
        </p:txBody>
      </p:sp>
      <p:pic>
        <p:nvPicPr>
          <p:cNvPr id="6" name="Content Placeholder 5" descr="second end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78061"/>
            <a:ext cx="8610600" cy="453693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D.C.al</a:t>
            </a:r>
            <a:r>
              <a:rPr lang="en-US" dirty="0" smtClean="0"/>
              <a:t> </a:t>
            </a:r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Fine</a:t>
            </a:r>
          </a:p>
        </p:txBody>
      </p:sp>
      <p:pic>
        <p:nvPicPr>
          <p:cNvPr id="4" name="Content Placeholder 3" descr="da-capo-al-f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13490"/>
            <a:ext cx="6721576" cy="4330110"/>
          </a:xfrm>
          <a:ln w="41275" cmpd="thickThin">
            <a:solidFill>
              <a:srgbClr val="CC0099"/>
            </a:solidFill>
            <a:prstDash val="sysDash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D.C. al Fine</a:t>
            </a:r>
          </a:p>
        </p:txBody>
      </p:sp>
      <p:pic>
        <p:nvPicPr>
          <p:cNvPr id="4" name="Content Placeholder 3" descr="d.c.-al-f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160"/>
            <a:ext cx="8610600" cy="2743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22A83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71600" y="5221069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>
                <a:ln w="11430"/>
                <a:solidFill>
                  <a:srgbClr val="22A832"/>
                </a:solidFill>
                <a:latin typeface="Franklin Gothic Demi Cond" pitchFamily="34" charset="0"/>
              </a:rPr>
              <a:t>Repeat back to the beginning (capo)and then play or sing to the END (fine)</a:t>
            </a:r>
            <a:endParaRPr lang="en-US" sz="3200" dirty="0">
              <a:ln w="11430"/>
              <a:solidFill>
                <a:srgbClr val="22A832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D.C.al</a:t>
            </a:r>
            <a:r>
              <a:rPr lang="en-US" sz="6600" dirty="0" smtClean="0"/>
              <a:t> </a:t>
            </a:r>
            <a:r>
              <a:rPr lang="en-US" sz="6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Coda</a:t>
            </a:r>
            <a:endParaRPr lang="en-US" sz="6600" dirty="0"/>
          </a:p>
        </p:txBody>
      </p:sp>
      <p:pic>
        <p:nvPicPr>
          <p:cNvPr id="4" name="Content Placeholder 3" descr="d.c.-al-co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13602"/>
            <a:ext cx="8915400" cy="214965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rgbClr val="32988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518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ln w="11430"/>
                <a:solidFill>
                  <a:srgbClr val="329880"/>
                </a:solidFill>
                <a:latin typeface="Franklin Gothic Demi Cond" pitchFamily="34" charset="0"/>
              </a:rPr>
              <a:t>Repeat back to the beginning (capo)and then jump to the ENDING section (coda) when indicated</a:t>
            </a:r>
            <a:endParaRPr lang="en-US" sz="3600" dirty="0">
              <a:ln w="11430"/>
              <a:solidFill>
                <a:srgbClr val="32988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D.C. al Coda</a:t>
            </a:r>
            <a:endParaRPr lang="en-US" dirty="0"/>
          </a:p>
        </p:txBody>
      </p:sp>
      <p:pic>
        <p:nvPicPr>
          <p:cNvPr id="5" name="Content Placeholder 4" descr="GL_al-coda-mus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4419600"/>
            <a:ext cx="2592001" cy="2057400"/>
          </a:xfrm>
        </p:spPr>
      </p:pic>
      <p:pic>
        <p:nvPicPr>
          <p:cNvPr id="6" name="Picture 5" descr="B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2324100" cy="2324100"/>
          </a:xfrm>
          <a:prstGeom prst="rect">
            <a:avLst/>
          </a:prstGeom>
        </p:spPr>
      </p:pic>
      <p:pic>
        <p:nvPicPr>
          <p:cNvPr id="7" name="Picture 6" descr="capo h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990600"/>
            <a:ext cx="2152650" cy="2152650"/>
          </a:xfrm>
          <a:prstGeom prst="rect">
            <a:avLst/>
          </a:prstGeom>
        </p:spPr>
      </p:pic>
      <p:pic>
        <p:nvPicPr>
          <p:cNvPr id="8" name="Picture 7" descr="long-tail-coda-lung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029200"/>
            <a:ext cx="5572125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16002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 =  Top or Cap </a:t>
            </a:r>
          </a:p>
          <a:p>
            <a:pPr algn="ctr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capo = go to the top (beginning)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733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 = Tail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coda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go to the tail (end)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D.S. al Fine</a:t>
            </a:r>
          </a:p>
        </p:txBody>
      </p:sp>
      <p:pic>
        <p:nvPicPr>
          <p:cNvPr id="4" name="Content Placeholder 3" descr="ds al fi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9653"/>
            <a:ext cx="8229600" cy="2331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3078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ln w="11430"/>
                <a:solidFill>
                  <a:srgbClr val="C3078D"/>
                </a:solidFill>
                <a:latin typeface="Franklin Gothic Demi Cond" pitchFamily="34" charset="0"/>
              </a:rPr>
              <a:t>Repeat back only to the SIGN (Segno) and then play or sing until the END (Fine).</a:t>
            </a:r>
            <a:endParaRPr lang="en-US" sz="3600" dirty="0">
              <a:ln w="11430"/>
              <a:solidFill>
                <a:srgbClr val="C3078D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Melody</a:t>
            </a:r>
          </a:p>
        </p:txBody>
      </p:sp>
      <p:pic>
        <p:nvPicPr>
          <p:cNvPr id="4" name="Content Placeholder 3" descr="mel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935" y="1280319"/>
            <a:ext cx="8987865" cy="527288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al seg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2895600" cy="289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D.S. al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Fine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 descr="fin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454255"/>
            <a:ext cx="4785238" cy="3175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16002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DE84D"/>
                </a:solidFill>
              </a:rPr>
              <a:t>Segno = sign</a:t>
            </a:r>
          </a:p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DE84D"/>
                </a:solidFill>
              </a:rPr>
              <a:t>dal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DE84D"/>
                </a:solid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DE84D"/>
                </a:solidFill>
              </a:rPr>
              <a:t>segno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DE84D"/>
                </a:solidFill>
              </a:rPr>
              <a:t> = to the sign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DE84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572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DE84D"/>
                </a:solidFill>
              </a:rPr>
              <a:t>Fine = finish</a:t>
            </a:r>
          </a:p>
          <a:p>
            <a:pPr algn="ctr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DE84D"/>
                </a:solidFill>
              </a:rPr>
              <a:t>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DE84D"/>
                </a:solidFill>
              </a:rPr>
              <a:t>l fine = to the finish (end)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DE84D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D.S. al Coda</a:t>
            </a:r>
            <a:endParaRPr lang="en-US" sz="6600" dirty="0"/>
          </a:p>
        </p:txBody>
      </p:sp>
      <p:pic>
        <p:nvPicPr>
          <p:cNvPr id="4" name="Content Placeholder 3" descr="GL_segno-coda-mus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3964015" cy="2678388"/>
          </a:xfrm>
          <a:ln w="76200"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38200" y="49530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Repeat back only to the SIGN (Segno) and then jump to the END (coda) when indicated</a:t>
            </a:r>
            <a:endParaRPr lang="en-US" sz="3200" dirty="0">
              <a:ln w="11430"/>
              <a:solidFill>
                <a:schemeClr val="accent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D.S. al Coda</a:t>
            </a:r>
            <a:endParaRPr lang="en-US" dirty="0"/>
          </a:p>
        </p:txBody>
      </p:sp>
      <p:pic>
        <p:nvPicPr>
          <p:cNvPr id="4" name="Content Placeholder 3" descr="ds al cod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32748"/>
            <a:ext cx="5886450" cy="421085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ic-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3302000" cy="330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Musical Terms </a:t>
            </a:r>
            <a:br>
              <a:rPr kumimoji="0" lang="en-US" sz="6600" b="1" i="0" u="none" strike="noStrike" kern="1200" cap="none" spc="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Level 2 - Completed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410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You are now ready to move on to </a:t>
            </a:r>
            <a:r>
              <a:rPr lang="en-US" sz="3600" b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Level 3</a:t>
            </a:r>
            <a:endParaRPr lang="en-US" sz="3600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y had a la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667000"/>
            <a:ext cx="8001000" cy="30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Melody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rgbClr val="00B050"/>
                </a:solidFill>
                <a:latin typeface="Franklin Gothic Demi Cond" pitchFamily="34" charset="0"/>
              </a:rPr>
              <a:t>A</a:t>
            </a:r>
            <a:r>
              <a:rPr lang="en-US" dirty="0" smtClean="0">
                <a:solidFill>
                  <a:srgbClr val="00B050"/>
                </a:solidFill>
                <a:latin typeface="Franklin Gothic Demi Cond" pitchFamily="34" charset="0"/>
              </a:rPr>
              <a:t> line </a:t>
            </a:r>
            <a:r>
              <a:rPr lang="en-US" dirty="0">
                <a:solidFill>
                  <a:srgbClr val="00B050"/>
                </a:solidFill>
                <a:latin typeface="Franklin Gothic Demi Cond" pitchFamily="34" charset="0"/>
              </a:rPr>
              <a:t>of </a:t>
            </a:r>
            <a:r>
              <a:rPr lang="en-US" dirty="0" smtClean="0">
                <a:solidFill>
                  <a:srgbClr val="00B050"/>
                </a:solidFill>
                <a:latin typeface="Franklin Gothic Demi Cond" pitchFamily="34" charset="0"/>
              </a:rPr>
              <a:t>pitches </a:t>
            </a:r>
            <a:r>
              <a:rPr lang="en-US" dirty="0">
                <a:solidFill>
                  <a:srgbClr val="00B050"/>
                </a:solidFill>
                <a:latin typeface="Franklin Gothic Demi Cond" pitchFamily="34" charset="0"/>
              </a:rPr>
              <a:t>that the listener </a:t>
            </a:r>
            <a:r>
              <a:rPr lang="en-US" dirty="0" smtClean="0">
                <a:solidFill>
                  <a:srgbClr val="00B050"/>
                </a:solidFill>
                <a:latin typeface="Franklin Gothic Demi Cond" pitchFamily="34" charset="0"/>
              </a:rPr>
              <a:t>hears </a:t>
            </a:r>
            <a:r>
              <a:rPr lang="en-US" dirty="0">
                <a:solidFill>
                  <a:srgbClr val="00B050"/>
                </a:solidFill>
                <a:latin typeface="Franklin Gothic Demi Cond" pitchFamily="34" charset="0"/>
              </a:rPr>
              <a:t>as a </a:t>
            </a:r>
            <a:r>
              <a:rPr lang="en-US" dirty="0" smtClean="0">
                <a:solidFill>
                  <a:srgbClr val="00B050"/>
                </a:solidFill>
                <a:latin typeface="Franklin Gothic Demi Cond" pitchFamily="34" charset="0"/>
              </a:rPr>
              <a:t>      single tune.</a:t>
            </a:r>
            <a:endParaRPr lang="en-US" dirty="0">
              <a:solidFill>
                <a:srgbClr val="00B050"/>
              </a:solidFill>
              <a:latin typeface="Franklin Gothic Demi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2004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Bauhaus 93" pitchFamily="82" charset="0"/>
              </a:rPr>
              <a:t>Melody</a:t>
            </a:r>
            <a:endParaRPr lang="en-US" sz="2400" dirty="0">
              <a:solidFill>
                <a:srgbClr val="00B050"/>
              </a:solidFill>
              <a:latin typeface="Bauhaus 93" pitchFamily="8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0600" y="4495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Harmony</a:t>
            </a:r>
            <a:endParaRPr lang="en-US" sz="8000" dirty="0"/>
          </a:p>
        </p:txBody>
      </p:sp>
      <p:pic>
        <p:nvPicPr>
          <p:cNvPr id="4" name="Content Placeholder 3" descr="Harmony-Club-Walt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80356"/>
            <a:ext cx="6976829" cy="4744244"/>
          </a:xfrm>
          <a:prstGeom prst="rect">
            <a:avLst/>
          </a:prstGeom>
          <a:ln>
            <a:solidFill>
              <a:srgbClr val="66FF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Harmony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Franklin Gothic Demi Cond" pitchFamily="34" charset="0"/>
              </a:rPr>
              <a:t>Two or more notes/pitches played together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ary had a la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90800"/>
            <a:ext cx="8001000" cy="30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939135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Bauhaus 93" pitchFamily="82" charset="0"/>
              </a:rPr>
              <a:t>Harmony</a:t>
            </a:r>
            <a:endParaRPr lang="en-US" sz="2400" dirty="0">
              <a:solidFill>
                <a:srgbClr val="00B050"/>
              </a:solidFill>
              <a:latin typeface="Bauhaus 93" pitchFamily="8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09800" y="54102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81200" y="5334000"/>
            <a:ext cx="76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gital_metron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2400"/>
            <a:ext cx="4013200" cy="300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Tempo</a:t>
            </a:r>
          </a:p>
        </p:txBody>
      </p:sp>
      <p:pic>
        <p:nvPicPr>
          <p:cNvPr id="5" name="Picture 4" descr="Metronome-700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3105150" cy="3105150"/>
          </a:xfrm>
          <a:prstGeom prst="rect">
            <a:avLst/>
          </a:prstGeom>
        </p:spPr>
      </p:pic>
      <p:pic>
        <p:nvPicPr>
          <p:cNvPr id="7" name="Picture 6" descr="cost-of-speeding-ticket-250x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733800"/>
            <a:ext cx="4286250" cy="2571750"/>
          </a:xfrm>
          <a:prstGeom prst="rect">
            <a:avLst/>
          </a:prstGeom>
        </p:spPr>
      </p:pic>
      <p:pic>
        <p:nvPicPr>
          <p:cNvPr id="8" name="Picture 7" descr="main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352800"/>
            <a:ext cx="3102841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Tempo</a:t>
            </a:r>
          </a:p>
        </p:txBody>
      </p:sp>
      <p:pic>
        <p:nvPicPr>
          <p:cNvPr id="5" name="Picture 4" descr="spedometer temp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6095239" cy="4063492"/>
          </a:xfrm>
          <a:prstGeom prst="rect">
            <a:avLst/>
          </a:prstGeom>
          <a:ln w="76200" cmpd="tri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73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Franklin Gothic Demi Cond" pitchFamily="34" charset="0"/>
              </a:rPr>
              <a:t>The speed of the music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Franklin Gothic Demi Cond" pitchFamily="34" charset="0"/>
              </a:rPr>
              <a:t>The speed of the beat</a:t>
            </a:r>
            <a:endParaRPr lang="en-US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Allegro</a:t>
            </a:r>
          </a:p>
        </p:txBody>
      </p:sp>
      <p:pic>
        <p:nvPicPr>
          <p:cNvPr id="4" name="Content Placeholder 3" descr="alleg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13719"/>
            <a:ext cx="6150145" cy="3444081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331</Words>
  <Application>Microsoft Office PowerPoint</Application>
  <PresentationFormat>On-screen Show (4:3)</PresentationFormat>
  <Paragraphs>85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Musical Terms  Level 2</vt:lpstr>
      <vt:lpstr>Review from Level 1</vt:lpstr>
      <vt:lpstr>Melody</vt:lpstr>
      <vt:lpstr>Melody</vt:lpstr>
      <vt:lpstr>Harmony</vt:lpstr>
      <vt:lpstr>Harmony</vt:lpstr>
      <vt:lpstr>Tempo</vt:lpstr>
      <vt:lpstr>Tempo</vt:lpstr>
      <vt:lpstr>Allegro</vt:lpstr>
      <vt:lpstr>Allegro</vt:lpstr>
      <vt:lpstr>Moderato</vt:lpstr>
      <vt:lpstr>Moderato</vt:lpstr>
      <vt:lpstr>Andante</vt:lpstr>
      <vt:lpstr>Andante</vt:lpstr>
      <vt:lpstr>Round</vt:lpstr>
      <vt:lpstr>Round (Canon)</vt:lpstr>
      <vt:lpstr>Measure Number</vt:lpstr>
      <vt:lpstr>Measure Number</vt:lpstr>
      <vt:lpstr>Tie</vt:lpstr>
      <vt:lpstr>Tie v. Slur</vt:lpstr>
      <vt:lpstr>Accent</vt:lpstr>
      <vt:lpstr>Accent</vt:lpstr>
      <vt:lpstr>1st and 2nd Endings</vt:lpstr>
      <vt:lpstr>1st and 2nd Endings</vt:lpstr>
      <vt:lpstr>D.C.al Fine</vt:lpstr>
      <vt:lpstr>D.C. al Fine</vt:lpstr>
      <vt:lpstr>D.C.al Coda</vt:lpstr>
      <vt:lpstr>D.C. al Coda</vt:lpstr>
      <vt:lpstr>D.S. al Fine</vt:lpstr>
      <vt:lpstr>D.S. al Fine</vt:lpstr>
      <vt:lpstr>D.S. al Coda</vt:lpstr>
      <vt:lpstr>D.S. al Coda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Terms  Level 2</dc:title>
  <dc:creator>Administratr</dc:creator>
  <cp:lastModifiedBy>Administratr</cp:lastModifiedBy>
  <cp:revision>71</cp:revision>
  <dcterms:created xsi:type="dcterms:W3CDTF">2014-01-06T13:50:48Z</dcterms:created>
  <dcterms:modified xsi:type="dcterms:W3CDTF">2014-01-06T17:45:19Z</dcterms:modified>
</cp:coreProperties>
</file>