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84" r:id="rId5"/>
    <p:sldId id="285" r:id="rId6"/>
    <p:sldId id="286" r:id="rId7"/>
    <p:sldId id="28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90" r:id="rId17"/>
    <p:sldId id="266" r:id="rId18"/>
    <p:sldId id="267" r:id="rId19"/>
    <p:sldId id="268" r:id="rId20"/>
    <p:sldId id="269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A9A"/>
    <a:srgbClr val="CC00CC"/>
    <a:srgbClr val="CC0099"/>
    <a:srgbClr val="99CC00"/>
    <a:srgbClr val="22A832"/>
    <a:srgbClr val="329880"/>
    <a:srgbClr val="C3078D"/>
    <a:srgbClr val="FFFFCC"/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F8DFE-363E-4CFE-85F3-06AA1F501CD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3828-CA6F-4B2D-8E45-33BCC4A082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Musical Terms </a:t>
            </a:r>
            <a:b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Level 3</a:t>
            </a:r>
            <a:endParaRPr lang="en-US" sz="66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Picture 3" descr="music-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209800"/>
            <a:ext cx="4216400" cy="421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Trio</a:t>
            </a:r>
            <a:endParaRPr lang="en-US" sz="66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trio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 (an Italian word) is a method of instrumentation or vocalization by three different sounds or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voices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810000"/>
            <a:ext cx="4946650" cy="2453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C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Trio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C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143000"/>
            <a:ext cx="4390372" cy="5440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Common Time</a:t>
            </a:r>
            <a:endParaRPr lang="en-US" sz="66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1943100"/>
            <a:ext cx="3581399" cy="2089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70" y="4032250"/>
            <a:ext cx="5662180" cy="1919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C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Common Time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C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1414496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(also referred to as “imperfect time”) refers to 4/4 time signature, where there are four quarter-note beats per measure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311" y="3433762"/>
            <a:ext cx="6748089" cy="1900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Soli v. </a:t>
            </a:r>
            <a:r>
              <a:rPr lang="en-US" sz="6600" b="1" dirty="0" err="1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Tutti</a:t>
            </a:r>
            <a:endParaRPr lang="en-US" sz="66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4324350" cy="4324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9600" y="2662297"/>
            <a:ext cx="441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Soli – also “solo” – indicates one featured singer or player performing alone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Soli v.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Tutti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219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Tutti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 is an Italian word literally meaning 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all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or together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8669357" cy="2055876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 rot="19355722">
            <a:off x="479981" y="2202253"/>
            <a:ext cx="914400" cy="132017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Ensembles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Ensembles come in many groupings: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2971800" y="1923365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1779687"/>
            <a:ext cx="1685911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Solo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Duet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Trio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Quartet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Quintet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Sextet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Septet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Octet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Nonet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3995744" y="3027705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3523268" y="3027705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3048000" y="3027705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3505200" y="2499578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3019411" y="2494865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3995744" y="35814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3523268" y="35814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3048000" y="35814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3886200" y="4114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3413724" y="4114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2938456" y="4114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3886200" y="46482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3413724" y="46482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2938456" y="46482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5334000" y="46482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4861524" y="46482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4386256" y="46482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iley Face 30"/>
          <p:cNvSpPr/>
          <p:nvPr/>
        </p:nvSpPr>
        <p:spPr>
          <a:xfrm>
            <a:off x="4800600" y="4114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iley Face 31"/>
          <p:cNvSpPr/>
          <p:nvPr/>
        </p:nvSpPr>
        <p:spPr>
          <a:xfrm>
            <a:off x="4343400" y="4114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3843344" y="57912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iley Face 33"/>
          <p:cNvSpPr/>
          <p:nvPr/>
        </p:nvSpPr>
        <p:spPr>
          <a:xfrm>
            <a:off x="3370868" y="57912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2895600" y="57912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3886200" y="63246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iley Face 36"/>
          <p:cNvSpPr/>
          <p:nvPr/>
        </p:nvSpPr>
        <p:spPr>
          <a:xfrm>
            <a:off x="3413724" y="63246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iley Face 37"/>
          <p:cNvSpPr/>
          <p:nvPr/>
        </p:nvSpPr>
        <p:spPr>
          <a:xfrm>
            <a:off x="2938456" y="63246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iley Face 38"/>
          <p:cNvSpPr/>
          <p:nvPr/>
        </p:nvSpPr>
        <p:spPr>
          <a:xfrm>
            <a:off x="3843344" y="5257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iley Face 39"/>
          <p:cNvSpPr/>
          <p:nvPr/>
        </p:nvSpPr>
        <p:spPr>
          <a:xfrm>
            <a:off x="3370868" y="5257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iley Face 40"/>
          <p:cNvSpPr/>
          <p:nvPr/>
        </p:nvSpPr>
        <p:spPr>
          <a:xfrm>
            <a:off x="2895600" y="5257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iley Face 41"/>
          <p:cNvSpPr/>
          <p:nvPr/>
        </p:nvSpPr>
        <p:spPr>
          <a:xfrm>
            <a:off x="5251600" y="5257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iley Face 42"/>
          <p:cNvSpPr/>
          <p:nvPr/>
        </p:nvSpPr>
        <p:spPr>
          <a:xfrm>
            <a:off x="4779124" y="5257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iley Face 43"/>
          <p:cNvSpPr/>
          <p:nvPr/>
        </p:nvSpPr>
        <p:spPr>
          <a:xfrm>
            <a:off x="4303856" y="52578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iley Face 44"/>
          <p:cNvSpPr/>
          <p:nvPr/>
        </p:nvSpPr>
        <p:spPr>
          <a:xfrm>
            <a:off x="5269668" y="5788058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iley Face 45"/>
          <p:cNvSpPr/>
          <p:nvPr/>
        </p:nvSpPr>
        <p:spPr>
          <a:xfrm>
            <a:off x="4797192" y="5788058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iley Face 46"/>
          <p:cNvSpPr/>
          <p:nvPr/>
        </p:nvSpPr>
        <p:spPr>
          <a:xfrm>
            <a:off x="4321924" y="5788058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iley Face 47"/>
          <p:cNvSpPr/>
          <p:nvPr/>
        </p:nvSpPr>
        <p:spPr>
          <a:xfrm>
            <a:off x="5334000" y="63246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iley Face 48"/>
          <p:cNvSpPr/>
          <p:nvPr/>
        </p:nvSpPr>
        <p:spPr>
          <a:xfrm>
            <a:off x="4861524" y="63246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iley Face 49"/>
          <p:cNvSpPr/>
          <p:nvPr/>
        </p:nvSpPr>
        <p:spPr>
          <a:xfrm>
            <a:off x="4386256" y="63246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iley Face 50"/>
          <p:cNvSpPr/>
          <p:nvPr/>
        </p:nvSpPr>
        <p:spPr>
          <a:xfrm>
            <a:off x="6797076" y="63246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iley Face 51"/>
          <p:cNvSpPr/>
          <p:nvPr/>
        </p:nvSpPr>
        <p:spPr>
          <a:xfrm>
            <a:off x="6324600" y="63246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iley Face 52"/>
          <p:cNvSpPr/>
          <p:nvPr/>
        </p:nvSpPr>
        <p:spPr>
          <a:xfrm>
            <a:off x="5849332" y="63246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iley Face 53"/>
          <p:cNvSpPr/>
          <p:nvPr/>
        </p:nvSpPr>
        <p:spPr>
          <a:xfrm>
            <a:off x="4468220" y="3581400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iley Face 54"/>
          <p:cNvSpPr/>
          <p:nvPr/>
        </p:nvSpPr>
        <p:spPr>
          <a:xfrm>
            <a:off x="5715000" y="5261043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iley Face 55"/>
          <p:cNvSpPr/>
          <p:nvPr/>
        </p:nvSpPr>
        <p:spPr>
          <a:xfrm>
            <a:off x="6216626" y="5782987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iley Face 56"/>
          <p:cNvSpPr/>
          <p:nvPr/>
        </p:nvSpPr>
        <p:spPr>
          <a:xfrm>
            <a:off x="5744150" y="5782987"/>
            <a:ext cx="381000" cy="381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Maestro</a:t>
            </a:r>
            <a:endParaRPr lang="en-US" sz="66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867400"/>
            <a:ext cx="8229600" cy="457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Maestro </a:t>
            </a:r>
            <a:r>
              <a:rPr lang="en-US" dirty="0" smtClean="0"/>
              <a:t>Gustavo </a:t>
            </a:r>
            <a:r>
              <a:rPr lang="en-US" dirty="0" err="1" smtClean="0"/>
              <a:t>Dudamel</a:t>
            </a:r>
            <a:r>
              <a:rPr lang="en-US" dirty="0" smtClean="0"/>
              <a:t>, Los Angeles Philharmonic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718" y="1524000"/>
            <a:ext cx="6634163" cy="3875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 w="18000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Maestro</a:t>
            </a:r>
            <a:endParaRPr lang="en-US" sz="4800" b="1" dirty="0">
              <a:ln w="18000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</a:t>
            </a:r>
            <a:r>
              <a:rPr lang="en-US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rom </a:t>
            </a:r>
            <a:r>
              <a:rPr lang="en-US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</a:t>
            </a:r>
            <a:r>
              <a:rPr lang="en-US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Italian</a:t>
            </a:r>
            <a:r>
              <a:rPr lang="en-US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word meaning </a:t>
            </a:r>
          </a:p>
          <a:p>
            <a:pPr marL="0" indent="0" algn="ctr">
              <a:buNone/>
            </a:pPr>
            <a:r>
              <a:rPr lang="en-US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"</a:t>
            </a:r>
            <a:r>
              <a:rPr lang="en-US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master" or "</a:t>
            </a:r>
            <a:r>
              <a:rPr lang="en-US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teacher“</a:t>
            </a:r>
          </a:p>
          <a:p>
            <a:pPr marL="0" indent="0" algn="ctr">
              <a:buNone/>
            </a:pPr>
            <a:r>
              <a:rPr lang="en-US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 is a title of honor and respect.</a:t>
            </a:r>
            <a:endParaRPr lang="en-US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6260068"/>
            <a:ext cx="466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Marin Alsop, Conductor of Baltimore Symphony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047491"/>
            <a:ext cx="4684776" cy="3124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Chromatic Scale</a:t>
            </a:r>
            <a:endParaRPr lang="en-US" sz="66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4" y="1905000"/>
            <a:ext cx="8087571" cy="4100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Review </a:t>
            </a:r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from </a:t>
            </a:r>
            <a:r>
              <a:rPr lang="en-US" sz="66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Level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43000"/>
            <a:ext cx="6096000" cy="4525963"/>
          </a:xfrm>
        </p:spPr>
        <p:txBody>
          <a:bodyPr numCol="2">
            <a:no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Embouchure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Music Staff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Ledger Lines	</a:t>
            </a: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Measures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Bar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Lines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Beat	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Rhythm	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Double Bar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Repeat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Sign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	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Treble Clef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Bass Clef	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Time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Signature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Sharp	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Flat	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Natural	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Breath </a:t>
            </a: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Mark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Fermata		</a:t>
            </a:r>
          </a:p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Key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n w="18000">
                  <a:solidFill>
                    <a:srgbClr val="9A0A9A"/>
                  </a:solidFill>
                  <a:prstDash val="solid"/>
                  <a:miter lim="800000"/>
                </a:ln>
                <a:solidFill>
                  <a:srgbClr val="CC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Chromatic Scale</a:t>
            </a:r>
            <a:endParaRPr lang="en-US" sz="4800" b="1" dirty="0">
              <a:ln w="18000">
                <a:solidFill>
                  <a:srgbClr val="9A0A9A"/>
                </a:solidFill>
                <a:prstDash val="solid"/>
                <a:miter lim="800000"/>
              </a:ln>
              <a:solidFill>
                <a:srgbClr val="CC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9A0A9A"/>
                </a:solidFill>
                <a:latin typeface="arial" panose="020B0604020202020204" pitchFamily="34" charset="0"/>
              </a:rPr>
              <a:t>The </a:t>
            </a:r>
            <a:r>
              <a:rPr lang="en-US" sz="2400" b="1" dirty="0">
                <a:solidFill>
                  <a:srgbClr val="9A0A9A"/>
                </a:solidFill>
                <a:latin typeface="arial" panose="020B0604020202020204" pitchFamily="34" charset="0"/>
              </a:rPr>
              <a:t>chromatic scale</a:t>
            </a:r>
            <a:r>
              <a:rPr lang="en-US" sz="2400" dirty="0">
                <a:solidFill>
                  <a:srgbClr val="9A0A9A"/>
                </a:solidFill>
                <a:latin typeface="arial" panose="020B0604020202020204" pitchFamily="34" charset="0"/>
              </a:rPr>
              <a:t> is a musical </a:t>
            </a:r>
            <a:r>
              <a:rPr lang="en-US" sz="2400" b="1" dirty="0">
                <a:solidFill>
                  <a:srgbClr val="9A0A9A"/>
                </a:solidFill>
                <a:latin typeface="arial" panose="020B0604020202020204" pitchFamily="34" charset="0"/>
              </a:rPr>
              <a:t>scale</a:t>
            </a:r>
            <a:r>
              <a:rPr lang="en-US" sz="2400" dirty="0">
                <a:solidFill>
                  <a:srgbClr val="9A0A9A"/>
                </a:solidFill>
                <a:latin typeface="arial" panose="020B0604020202020204" pitchFamily="34" charset="0"/>
              </a:rPr>
              <a:t> with twelve pitches, each a semitone above or below another. </a:t>
            </a:r>
            <a:endParaRPr lang="en-US" sz="2400" dirty="0" smtClean="0">
              <a:solidFill>
                <a:srgbClr val="9A0A9A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9A0A9A"/>
                </a:solidFill>
                <a:latin typeface="arial" panose="020B0604020202020204" pitchFamily="34" charset="0"/>
              </a:rPr>
              <a:t>On </a:t>
            </a:r>
            <a:r>
              <a:rPr lang="en-US" sz="2400" dirty="0">
                <a:solidFill>
                  <a:srgbClr val="9A0A9A"/>
                </a:solidFill>
                <a:latin typeface="arial" panose="020B0604020202020204" pitchFamily="34" charset="0"/>
              </a:rPr>
              <a:t>a modern piano or other equal-tempered instrument, all the semitones are the same size (100 cents). </a:t>
            </a:r>
            <a:endParaRPr lang="en-US" sz="2400" dirty="0" smtClean="0">
              <a:solidFill>
                <a:srgbClr val="9A0A9A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9A0A9A"/>
                </a:solidFill>
                <a:latin typeface="arial" panose="020B0604020202020204" pitchFamily="34" charset="0"/>
              </a:rPr>
              <a:t>In </a:t>
            </a:r>
            <a:r>
              <a:rPr lang="en-US" sz="2400" dirty="0">
                <a:solidFill>
                  <a:srgbClr val="9A0A9A"/>
                </a:solidFill>
                <a:latin typeface="arial" panose="020B0604020202020204" pitchFamily="34" charset="0"/>
              </a:rPr>
              <a:t>other words, the notes of an equal-tempered </a:t>
            </a:r>
            <a:r>
              <a:rPr lang="en-US" sz="2400" b="1" dirty="0">
                <a:solidFill>
                  <a:srgbClr val="9A0A9A"/>
                </a:solidFill>
                <a:latin typeface="arial" panose="020B0604020202020204" pitchFamily="34" charset="0"/>
              </a:rPr>
              <a:t>chromatic scale</a:t>
            </a:r>
            <a:r>
              <a:rPr lang="en-US" sz="2400" dirty="0">
                <a:solidFill>
                  <a:srgbClr val="9A0A9A"/>
                </a:solidFill>
                <a:latin typeface="arial" panose="020B0604020202020204" pitchFamily="34" charset="0"/>
              </a:rPr>
              <a:t> are equally spaced</a:t>
            </a:r>
            <a:r>
              <a:rPr lang="en-US" dirty="0">
                <a:solidFill>
                  <a:srgbClr val="9A0A9A"/>
                </a:solidFill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9A0A9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68" y="3545592"/>
            <a:ext cx="8001000" cy="2998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133600"/>
            <a:ext cx="3302000" cy="3302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5800" y="609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Musical Terms </a:t>
            </a:r>
            <a:br>
              <a:rPr kumimoji="0" lang="en-US" sz="6600" b="1" i="0" u="none" strike="noStrike" kern="1200" cap="none" spc="0" normalizeH="0" baseline="0" noProof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600" b="1" i="0" u="none" strike="noStrike" kern="1200" cap="none" spc="0" normalizeH="0" baseline="0" noProof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Level </a:t>
            </a:r>
            <a:r>
              <a:rPr kumimoji="0" lang="en-US" sz="6600" b="1" i="0" u="none" strike="noStrike" kern="1200" cap="none" spc="0" normalizeH="0" baseline="0" noProof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3 </a:t>
            </a:r>
            <a:r>
              <a:rPr kumimoji="0" lang="en-US" sz="6600" b="1" i="0" u="none" strike="noStrike" kern="1200" cap="none" spc="0" normalizeH="0" baseline="0" noProof="0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- Completed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54102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You are now ready to move on to Level </a:t>
            </a:r>
            <a:r>
              <a:rPr lang="en-US" sz="3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</a:t>
            </a:r>
            <a:endParaRPr lang="en-US" sz="36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Review from Level 2</a:t>
            </a:r>
            <a:endParaRPr lang="en-US" sz="66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524000"/>
            <a:ext cx="7848600" cy="45259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002060"/>
                </a:solidFill>
              </a:rPr>
              <a:t>Melody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Harmony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Tempo	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Allegro	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Moderato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Andante	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Round	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Measure Number	</a:t>
            </a: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Tie		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Accent</a:t>
            </a:r>
            <a:r>
              <a:rPr lang="en-US" sz="3600" dirty="0">
                <a:solidFill>
                  <a:srgbClr val="002060"/>
                </a:solidFill>
              </a:rPr>
              <a:t>	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1</a:t>
            </a:r>
            <a:r>
              <a:rPr lang="en-US" sz="3600" baseline="30000" dirty="0">
                <a:solidFill>
                  <a:srgbClr val="002060"/>
                </a:solidFill>
              </a:rPr>
              <a:t>st</a:t>
            </a:r>
            <a:r>
              <a:rPr lang="en-US" sz="3600" dirty="0">
                <a:solidFill>
                  <a:srgbClr val="002060"/>
                </a:solidFill>
              </a:rPr>
              <a:t> and 2</a:t>
            </a:r>
            <a:r>
              <a:rPr lang="en-US" sz="3600" baseline="30000" dirty="0">
                <a:solidFill>
                  <a:srgbClr val="002060"/>
                </a:solidFill>
              </a:rPr>
              <a:t>nd</a:t>
            </a:r>
            <a:r>
              <a:rPr lang="en-US" sz="3600" dirty="0">
                <a:solidFill>
                  <a:srgbClr val="002060"/>
                </a:solidFill>
              </a:rPr>
              <a:t> endings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D.C. al Fine	</a:t>
            </a:r>
          </a:p>
          <a:p>
            <a:r>
              <a:rPr lang="en-US" sz="3600" dirty="0">
                <a:solidFill>
                  <a:srgbClr val="002060"/>
                </a:solidFill>
              </a:rPr>
              <a:t>D.S. al Fine</a:t>
            </a:r>
            <a:r>
              <a:rPr lang="en-US" dirty="0">
                <a:solidFill>
                  <a:srgbClr val="002060"/>
                </a:solidFill>
              </a:rPr>
              <a:t>	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Slur</a:t>
            </a:r>
            <a:endParaRPr lang="en-US" sz="66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36" y="1676400"/>
            <a:ext cx="7458464" cy="204390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352800"/>
            <a:ext cx="5562600" cy="2978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en-US" sz="4800" b="1" dirty="0" smtClean="0">
                <a:ln w="18000">
                  <a:solidFill>
                    <a:schemeClr val="accent4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Slur</a:t>
            </a:r>
            <a:endParaRPr lang="en-US" sz="4800" b="1" dirty="0">
              <a:ln w="18000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144963"/>
          </a:xfrm>
        </p:spPr>
        <p:txBody>
          <a:bodyPr/>
          <a:lstStyle/>
          <a:p>
            <a:pPr algn="ctr">
              <a:buNone/>
            </a:pPr>
            <a:r>
              <a:rPr lang="en-US" sz="2500" dirty="0"/>
              <a:t>A </a:t>
            </a:r>
            <a:r>
              <a:rPr lang="en-US" sz="2500" b="1" dirty="0"/>
              <a:t>slur</a:t>
            </a:r>
            <a:r>
              <a:rPr lang="en-US" sz="2500" dirty="0"/>
              <a:t> is a curved line used to indicate that notes should be played smoothly (legato) and in one breath. The notes are of </a:t>
            </a:r>
            <a:r>
              <a:rPr lang="en-US" sz="2500" i="1" dirty="0"/>
              <a:t>different pitches</a:t>
            </a:r>
            <a:r>
              <a:rPr lang="en-US" sz="2500" dirty="0"/>
              <a:t> and can be of </a:t>
            </a:r>
            <a:r>
              <a:rPr lang="en-US" sz="2500" i="1" dirty="0"/>
              <a:t>different types</a:t>
            </a:r>
            <a:r>
              <a:rPr lang="en-US" sz="2500" dirty="0"/>
              <a:t>. </a:t>
            </a:r>
            <a:endParaRPr lang="en-US" sz="2500" dirty="0" smtClean="0"/>
          </a:p>
          <a:p>
            <a:pPr algn="ctr">
              <a:buNone/>
            </a:pPr>
            <a:r>
              <a:rPr lang="en-US" sz="2500" dirty="0" smtClean="0"/>
              <a:t>A</a:t>
            </a:r>
            <a:r>
              <a:rPr lang="en-US" sz="2500" dirty="0"/>
              <a:t> </a:t>
            </a:r>
            <a:r>
              <a:rPr lang="en-US" sz="2500" b="1" dirty="0"/>
              <a:t>slur</a:t>
            </a:r>
            <a:r>
              <a:rPr lang="en-US" sz="2500" dirty="0"/>
              <a:t> can extended over two or several notes at a time, sometimes encompassing several </a:t>
            </a:r>
            <a:r>
              <a:rPr lang="en-US" sz="2500" b="1" dirty="0"/>
              <a:t>bars of music</a:t>
            </a:r>
            <a:endParaRPr lang="en-US" sz="2500" b="1" dirty="0">
              <a:solidFill>
                <a:srgbClr val="00B050"/>
              </a:solidFill>
              <a:latin typeface="Franklin Gothic Demi Con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592" y="4038600"/>
            <a:ext cx="3656816" cy="1901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Glissando</a:t>
            </a:r>
            <a:endParaRPr lang="en-US" sz="8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8123891" cy="36091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Glissando</a:t>
            </a:r>
            <a:endParaRPr lang="en-US" sz="6000" dirty="0">
              <a:solidFill>
                <a:srgbClr val="CC0099"/>
              </a:solidFill>
            </a:endParaRPr>
          </a:p>
        </p:txBody>
      </p:sp>
      <p:pic>
        <p:nvPicPr>
          <p:cNvPr id="1026" name="Picture 2" descr="Gliss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17277"/>
            <a:ext cx="7315201" cy="214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95400" y="1600201"/>
            <a:ext cx="7391400" cy="3200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C0099"/>
                </a:solidFill>
              </a:rPr>
              <a:t> A </a:t>
            </a:r>
            <a:r>
              <a:rPr lang="en-US" sz="4000" dirty="0" smtClean="0">
                <a:solidFill>
                  <a:srgbClr val="CC0099"/>
                </a:solidFill>
              </a:rPr>
              <a:t>rapid “sliding” </a:t>
            </a:r>
            <a:r>
              <a:rPr lang="en-US" sz="4000" dirty="0">
                <a:solidFill>
                  <a:srgbClr val="CC0099"/>
                </a:solidFill>
              </a:rPr>
              <a:t>ascending or descending of the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ln w="11430">
                  <a:solidFill>
                    <a:srgbClr val="002060"/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Largo</a:t>
            </a:r>
            <a:endParaRPr lang="en-US" sz="6600" b="1" dirty="0">
              <a:ln w="11430">
                <a:solidFill>
                  <a:srgbClr val="002060"/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76400"/>
            <a:ext cx="3680172" cy="4976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Largo</a:t>
            </a:r>
            <a:endParaRPr lang="en-US" sz="72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587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 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To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be performed slowly and broadly.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 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2514600"/>
            <a:ext cx="7086600" cy="33147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09600" y="2514600"/>
            <a:ext cx="762000" cy="198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143</Words>
  <Application>Microsoft Office PowerPoint</Application>
  <PresentationFormat>On-screen Show (4:3)</PresentationFormat>
  <Paragraphs>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</vt:lpstr>
      <vt:lpstr>Calibri</vt:lpstr>
      <vt:lpstr>Franklin Gothic Demi Cond</vt:lpstr>
      <vt:lpstr>Office Theme</vt:lpstr>
      <vt:lpstr>Musical Terms  Level 3</vt:lpstr>
      <vt:lpstr>Review from Level 1</vt:lpstr>
      <vt:lpstr>PowerPoint Presentation</vt:lpstr>
      <vt:lpstr>Slur</vt:lpstr>
      <vt:lpstr>Slur</vt:lpstr>
      <vt:lpstr>Glissando</vt:lpstr>
      <vt:lpstr>Glissando</vt:lpstr>
      <vt:lpstr>Largo</vt:lpstr>
      <vt:lpstr>Largo</vt:lpstr>
      <vt:lpstr>Trio</vt:lpstr>
      <vt:lpstr>Trio</vt:lpstr>
      <vt:lpstr>Common Time</vt:lpstr>
      <vt:lpstr>Common Time</vt:lpstr>
      <vt:lpstr>Soli v. Tutti</vt:lpstr>
      <vt:lpstr>Soli v. Tutti</vt:lpstr>
      <vt:lpstr>Ensembles</vt:lpstr>
      <vt:lpstr>Maestro</vt:lpstr>
      <vt:lpstr>Maestro</vt:lpstr>
      <vt:lpstr>Chromatic Scale</vt:lpstr>
      <vt:lpstr>Chromatic Scale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 Terms  Level 2</dc:title>
  <dc:creator>Administratr</dc:creator>
  <cp:lastModifiedBy>Cecily Lanier</cp:lastModifiedBy>
  <cp:revision>103</cp:revision>
  <dcterms:created xsi:type="dcterms:W3CDTF">2014-01-06T13:50:48Z</dcterms:created>
  <dcterms:modified xsi:type="dcterms:W3CDTF">2015-03-01T19:40:03Z</dcterms:modified>
</cp:coreProperties>
</file>